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9" r:id="rId1"/>
  </p:sldMasterIdLst>
  <p:notesMasterIdLst>
    <p:notesMasterId r:id="rId16"/>
  </p:notesMasterIdLst>
  <p:handoutMasterIdLst>
    <p:handoutMasterId r:id="rId17"/>
  </p:handoutMasterIdLst>
  <p:sldIdLst>
    <p:sldId id="329" r:id="rId2"/>
    <p:sldId id="274" r:id="rId3"/>
    <p:sldId id="278" r:id="rId4"/>
    <p:sldId id="327" r:id="rId5"/>
    <p:sldId id="283" r:id="rId6"/>
    <p:sldId id="341" r:id="rId7"/>
    <p:sldId id="328" r:id="rId8"/>
    <p:sldId id="285" r:id="rId9"/>
    <p:sldId id="303" r:id="rId10"/>
    <p:sldId id="325" r:id="rId11"/>
    <p:sldId id="308" r:id="rId12"/>
    <p:sldId id="293" r:id="rId13"/>
    <p:sldId id="342" r:id="rId14"/>
    <p:sldId id="271" r:id="rId15"/>
  </p:sldIdLst>
  <p:sldSz cx="9144000" cy="6858000" type="screen4x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041"/>
    <a:srgbClr val="C30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81" d="100"/>
          <a:sy n="81" d="100"/>
        </p:scale>
        <p:origin x="1488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Hoja2!$C$1</c:f>
              <c:strCache>
                <c:ptCount val="1"/>
                <c:pt idx="0">
                  <c:v>INVERSIONES CDP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elete val="1"/>
          </c:dLbls>
          <c:cat>
            <c:strRef>
              <c:f>Hoja2!$B$2:$B$11</c:f>
              <c:strCache>
                <c:ptCount val="10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  <c:pt idx="5">
                  <c:v>2021-2022</c:v>
                </c:pt>
                <c:pt idx="6">
                  <c:v>2022-2023</c:v>
                </c:pt>
                <c:pt idx="7">
                  <c:v>2023-2024</c:v>
                </c:pt>
                <c:pt idx="8">
                  <c:v>2024-2025</c:v>
                </c:pt>
                <c:pt idx="9">
                  <c:v>2025-2026</c:v>
                </c:pt>
              </c:strCache>
            </c:strRef>
          </c:cat>
          <c:val>
            <c:numRef>
              <c:f>Hoja2!$C$2:$C$11</c:f>
              <c:numCache>
                <c:formatCode>_("L"* #,##0.00_);_("L"* \(#,##0.00\);_("L"* "-"??_);_(@_)</c:formatCode>
                <c:ptCount val="10"/>
                <c:pt idx="0">
                  <c:v>114527347.53</c:v>
                </c:pt>
                <c:pt idx="1">
                  <c:v>127470270.20999999</c:v>
                </c:pt>
                <c:pt idx="2">
                  <c:v>154849916.64999998</c:v>
                </c:pt>
                <c:pt idx="3">
                  <c:v>159696883.66</c:v>
                </c:pt>
                <c:pt idx="4">
                  <c:v>148071045.30000001</c:v>
                </c:pt>
                <c:pt idx="5">
                  <c:v>147696068.99000001</c:v>
                </c:pt>
                <c:pt idx="6">
                  <c:v>147696068.99000001</c:v>
                </c:pt>
                <c:pt idx="7">
                  <c:v>160864449.47</c:v>
                </c:pt>
                <c:pt idx="8">
                  <c:v>170864449.47</c:v>
                </c:pt>
                <c:pt idx="9">
                  <c:v>193094620.76499999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12-4AE4-A4F5-46A11D3E9765}"/>
            </c:ext>
          </c:extLst>
        </c:ser>
        <c:ser>
          <c:idx val="1"/>
          <c:order val="1"/>
          <c:tx>
            <c:strRef>
              <c:f>Hoja2!$D$1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4.7036688617121064E-3"/>
                  <c:y val="3.83509108341323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12-4AE4-A4F5-46A11D3E9765}"/>
                </c:ext>
              </c:extLst>
            </c:dLbl>
            <c:dLbl>
              <c:idx val="2"/>
              <c:layout>
                <c:manualLayout>
                  <c:x val="6.2715584822828473E-3"/>
                  <c:y val="4.793863854266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912-4AE4-A4F5-46A11D3E9765}"/>
                </c:ext>
              </c:extLst>
            </c:dLbl>
            <c:dLbl>
              <c:idx val="3"/>
              <c:layout>
                <c:manualLayout>
                  <c:x val="6.2715584822828473E-3"/>
                  <c:y val="3.5155001597954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12-4AE4-A4F5-46A11D3E9765}"/>
                </c:ext>
              </c:extLst>
            </c:dLbl>
            <c:dLbl>
              <c:idx val="4"/>
              <c:layout>
                <c:manualLayout>
                  <c:x val="6.2715584822829046E-3"/>
                  <c:y val="-4.15468200703101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defRPr>
                  </a:pPr>
                  <a:endParaRPr lang="es-HN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912-4AE4-A4F5-46A11D3E9765}"/>
                </c:ext>
              </c:extLst>
            </c:dLbl>
            <c:dLbl>
              <c:idx val="5"/>
              <c:layout>
                <c:manualLayout>
                  <c:x val="7.8394481028535024E-3"/>
                  <c:y val="-4.47427293064878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defRPr>
                  </a:pPr>
                  <a:endParaRPr lang="es-HN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912-4AE4-A4F5-46A11D3E9765}"/>
                </c:ext>
              </c:extLst>
            </c:dLbl>
            <c:dLbl>
              <c:idx val="6"/>
              <c:layout>
                <c:manualLayout>
                  <c:x val="6.2715584822828473E-3"/>
                  <c:y val="2.87631831255991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912-4AE4-A4F5-46A11D3E9765}"/>
                </c:ext>
              </c:extLst>
            </c:dLbl>
            <c:dLbl>
              <c:idx val="7"/>
              <c:layout>
                <c:manualLayout>
                  <c:x val="7.8394481028535596E-3"/>
                  <c:y val="3.83509108341323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912-4AE4-A4F5-46A11D3E9765}"/>
                </c:ext>
              </c:extLst>
            </c:dLbl>
            <c:dLbl>
              <c:idx val="8"/>
              <c:layout>
                <c:manualLayout>
                  <c:x val="6.2715584822828473E-3"/>
                  <c:y val="3.51550015979546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912-4AE4-A4F5-46A11D3E9765}"/>
                </c:ext>
              </c:extLst>
            </c:dLbl>
            <c:dLbl>
              <c:idx val="9"/>
              <c:layout>
                <c:manualLayout>
                  <c:x val="7.8394481028534434E-3"/>
                  <c:y val="4.154682007031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912-4AE4-A4F5-46A11D3E97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FFC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es-H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Hoja2!$B$2:$B$11</c:f>
              <c:strCache>
                <c:ptCount val="10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  <c:pt idx="5">
                  <c:v>2021-2022</c:v>
                </c:pt>
                <c:pt idx="6">
                  <c:v>2022-2023</c:v>
                </c:pt>
                <c:pt idx="7">
                  <c:v>2023-2024</c:v>
                </c:pt>
                <c:pt idx="8">
                  <c:v>2024-2025</c:v>
                </c:pt>
                <c:pt idx="9">
                  <c:v>2025-2026</c:v>
                </c:pt>
              </c:strCache>
            </c:strRef>
          </c:cat>
          <c:val>
            <c:numRef>
              <c:f>Hoja2!$D$2:$D$11</c:f>
              <c:numCache>
                <c:formatCode>0.00%</c:formatCode>
                <c:ptCount val="10"/>
                <c:pt idx="1">
                  <c:v>0.11301163398209012</c:v>
                </c:pt>
                <c:pt idx="2">
                  <c:v>0.2147924092017188</c:v>
                </c:pt>
                <c:pt idx="3">
                  <c:v>3.1301063086494219E-2</c:v>
                </c:pt>
                <c:pt idx="4">
                  <c:v>-7.2799406560442231E-2</c:v>
                </c:pt>
                <c:pt idx="5">
                  <c:v>-2.5324080696552112E-3</c:v>
                </c:pt>
                <c:pt idx="6">
                  <c:v>0</c:v>
                </c:pt>
                <c:pt idx="7">
                  <c:v>8.9158638886262936E-2</c:v>
                </c:pt>
                <c:pt idx="8">
                  <c:v>6.2164139018577404E-2</c:v>
                </c:pt>
                <c:pt idx="9">
                  <c:v>0.13010413438228477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912-4AE4-A4F5-46A11D3E976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674975088"/>
        <c:axId val="674974368"/>
        <c:axId val="0"/>
      </c:bar3DChart>
      <c:catAx>
        <c:axId val="6749750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HN"/>
          </a:p>
        </c:txPr>
        <c:crossAx val="674974368"/>
        <c:crosses val="autoZero"/>
        <c:auto val="1"/>
        <c:lblAlgn val="ctr"/>
        <c:lblOffset val="100"/>
        <c:noMultiLvlLbl val="0"/>
      </c:catAx>
      <c:valAx>
        <c:axId val="674974368"/>
        <c:scaling>
          <c:orientation val="minMax"/>
        </c:scaling>
        <c:delete val="1"/>
        <c:axPos val="l"/>
        <c:numFmt formatCode="_(&quot;L&quot;* #,##0.00_);_(&quot;L&quot;* \(#,##0.00\);_(&quot;L&quot;* &quot;-&quot;??_);_(@_)" sourceLinked="1"/>
        <c:majorTickMark val="none"/>
        <c:minorTickMark val="none"/>
        <c:tickLblPos val="nextTo"/>
        <c:crossAx val="674975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H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8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r">
              <a:defRPr sz="1200"/>
            </a:lvl1pPr>
          </a:lstStyle>
          <a:p>
            <a:fld id="{023CFE68-7385-446A-A22E-F9C4F6AEED6C}" type="datetimeFigureOut">
              <a:rPr lang="es-HN" smtClean="0"/>
              <a:t>24/7/2026</a:t>
            </a:fld>
            <a:endParaRPr lang="es-HN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r">
              <a:defRPr sz="1200"/>
            </a:lvl1pPr>
          </a:lstStyle>
          <a:p>
            <a:fld id="{2985ADA0-D77C-4B2C-9339-3EB25FF63B68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7254336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r">
              <a:defRPr sz="1200"/>
            </a:lvl1pPr>
          </a:lstStyle>
          <a:p>
            <a:fld id="{07DA0D46-8DAC-4E4D-9385-65864ABEA469}" type="datetimeFigureOut">
              <a:rPr lang="es-HN" smtClean="0"/>
              <a:t>24/7/2026</a:t>
            </a:fld>
            <a:endParaRPr lang="es-HN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704850"/>
            <a:ext cx="4695825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27" tIns="46163" rIns="92327" bIns="46163" rtlCol="0" anchor="ctr"/>
          <a:lstStyle/>
          <a:p>
            <a:endParaRPr lang="es-HN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2327" tIns="46163" rIns="92327" bIns="46163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r">
              <a:defRPr sz="1200"/>
            </a:lvl1pPr>
          </a:lstStyle>
          <a:p>
            <a:fld id="{3BCF99EB-E700-4620-A0C9-13F23FC1B319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626794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F99EB-E700-4620-A0C9-13F23FC1B319}" type="slidenum">
              <a:rPr lang="es-HN" smtClean="0"/>
              <a:t>2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970540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F99EB-E700-4620-A0C9-13F23FC1B319}" type="slidenum">
              <a:rPr lang="es-HN" smtClean="0"/>
              <a:t>3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089087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F99EB-E700-4620-A0C9-13F23FC1B319}" type="slidenum">
              <a:rPr lang="es-HN" smtClean="0"/>
              <a:t>5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810540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1B2A3-8F1D-3849-6362-D164A6102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242EEF60-1439-BDF6-2A51-8376AD96E5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D078E0FC-870A-8F3F-BC44-1292C28174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6E4EEC08-0E8D-BC32-F60B-33FD7118C8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F99EB-E700-4620-A0C9-13F23FC1B319}" type="slidenum">
              <a:rPr lang="es-HN" smtClean="0"/>
              <a:t>6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032030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F99EB-E700-4620-A0C9-13F23FC1B319}" type="slidenum">
              <a:rPr lang="es-HN" smtClean="0"/>
              <a:t>8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711216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F99EB-E700-4620-A0C9-13F23FC1B319}" type="slidenum">
              <a:rPr lang="es-HN" smtClean="0"/>
              <a:t>9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39616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F99EB-E700-4620-A0C9-13F23FC1B319}" type="slidenum">
              <a:rPr lang="es-HN" smtClean="0"/>
              <a:t>10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664578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656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48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784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974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61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055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25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528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515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152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415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43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14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186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16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44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3074F12-AA26-4AC8-9962-C36BB8F3255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ADA9CF-03F4-E583-3692-C8BD4CD74757}"/>
              </a:ext>
            </a:extLst>
          </p:cNvPr>
          <p:cNvSpPr txBox="1"/>
          <p:nvPr userDrawn="1"/>
        </p:nvSpPr>
        <p:spPr>
          <a:xfrm>
            <a:off x="-9150" y="6951663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4426955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  <p:sldLayoutId id="2147484161" r:id="rId12"/>
    <p:sldLayoutId id="2147484162" r:id="rId13"/>
    <p:sldLayoutId id="2147484163" r:id="rId14"/>
    <p:sldLayoutId id="2147484164" r:id="rId15"/>
    <p:sldLayoutId id="2147484165" r:id="rId16"/>
    <p:sldLayoutId id="2147484166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zoomgraf.blogspot.com/2016/11/wallpapers-o-fondos-animados-para-tu.html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77E0D2A1-A4CB-C4A0-4BB5-FC36F96FC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6017839"/>
            <a:ext cx="4423803" cy="57466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 anchor="ctr">
            <a:normAutofit/>
          </a:bodyPr>
          <a:lstStyle/>
          <a:p>
            <a:pPr marL="1527175" indent="-1527175" algn="ctr"/>
            <a:r>
              <a:rPr lang="es-ES" b="1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PERIODO 2025  A 2026</a:t>
            </a:r>
            <a:endParaRPr lang="es-HN" dirty="0">
              <a:solidFill>
                <a:schemeClr val="tx1"/>
              </a:soli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</a:effectLst>
            </a:endParaRPr>
          </a:p>
        </p:txBody>
      </p:sp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6DBE7E52-C05C-69CB-A5B2-D5E445A8C4C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9930" t="-733" r="24482" b="733"/>
          <a:stretch>
            <a:fillRect/>
          </a:stretch>
        </p:blipFill>
        <p:spPr>
          <a:xfrm>
            <a:off x="6176394" y="-18289"/>
            <a:ext cx="2500062" cy="6886651"/>
          </a:xfrm>
          <a:solidFill>
            <a:schemeClr val="accent3">
              <a:lumMod val="75000"/>
            </a:schemeClr>
          </a:solidFill>
          <a:ln>
            <a:solidFill>
              <a:schemeClr val="bg2"/>
            </a:solidFill>
          </a:ln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4556EF6F-4CF1-5488-C6C7-6424FEB839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9552" y="265497"/>
            <a:ext cx="5112568" cy="2587439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INFORME</a:t>
            </a:r>
            <a:r>
              <a:rPr kumimoji="0" lang="es-ES" sz="25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500" b="1" cap="none" dirty="0">
              <a:solidFill>
                <a:schemeClr val="accent4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5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CONSEJO DE ADMINISTRACIÓN DEL FONDO DE AUXILIO MUTUO (FAM)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9170550-F9FF-1FB6-F94D-776F15A7A4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996952"/>
            <a:ext cx="3240360" cy="324036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911836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 txBox="1">
            <a:spLocks/>
          </p:cNvSpPr>
          <p:nvPr/>
        </p:nvSpPr>
        <p:spPr>
          <a:xfrm>
            <a:off x="1043608" y="692696"/>
            <a:ext cx="6984776" cy="122413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3600" b="1" cap="all">
                <a:ln w="3175" cmpd="sng">
                  <a:noFill/>
                </a:ln>
                <a:solidFill>
                  <a:schemeClr val="accent4">
                    <a:lumMod val="75000"/>
                  </a:schemeClr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s-HN" dirty="0"/>
              <a:t>PLAN DE AYUDAS SOLIDARIAS AYUDA OBLIGATORIA 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9CD0C4A8-1EB0-3B32-0B63-081CB35694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211538"/>
              </p:ext>
            </p:extLst>
          </p:nvPr>
        </p:nvGraphicFramePr>
        <p:xfrm>
          <a:off x="1043608" y="2132856"/>
          <a:ext cx="3528393" cy="2943201"/>
        </p:xfrm>
        <a:graphic>
          <a:graphicData uri="http://schemas.openxmlformats.org/drawingml/2006/table">
            <a:tbl>
              <a:tblPr firstRow="1" lastRow="1" bandRow="1" bandCol="1">
                <a:tableStyleId>{69CF1AB2-1976-4502-BF36-3FF5EA218861}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val="396349311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60331573"/>
                    </a:ext>
                  </a:extLst>
                </a:gridCol>
                <a:gridCol w="1872209">
                  <a:extLst>
                    <a:ext uri="{9D8B030D-6E8A-4147-A177-3AD203B41FA5}">
                      <a16:colId xmlns:a16="http://schemas.microsoft.com/office/drawing/2014/main" val="2521496387"/>
                    </a:ext>
                  </a:extLst>
                </a:gridCol>
              </a:tblGrid>
              <a:tr h="4829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4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NO.</a:t>
                      </a:r>
                      <a:endParaRPr lang="es-ES" sz="14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4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CICH</a:t>
                      </a:r>
                      <a:endParaRPr lang="es-ES" sz="14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4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LEMPIRAS</a:t>
                      </a:r>
                      <a:endParaRPr lang="es-ES" sz="14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294296"/>
                  </a:ext>
                </a:extLst>
              </a:tr>
              <a:tr h="482987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es-ES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es-E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buNone/>
                      </a:pPr>
                      <a:r>
                        <a:rPr lang="es-HN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1631</a:t>
                      </a:r>
                      <a:endParaRPr lang="es-HN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endParaRP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buNone/>
                      </a:pPr>
                      <a:r>
                        <a:rPr lang="es-HN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L            51,577.11 </a:t>
                      </a:r>
                      <a:endParaRPr lang="es-HN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endParaRP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615460"/>
                  </a:ext>
                </a:extLst>
              </a:tr>
              <a:tr h="498080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es-ES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es-E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buNone/>
                      </a:pPr>
                      <a:r>
                        <a:rPr lang="es-HN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1947</a:t>
                      </a:r>
                      <a:endParaRPr lang="es-HN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endParaRP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buNone/>
                      </a:pPr>
                      <a:r>
                        <a:rPr lang="es-HN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L            41,693.13 </a:t>
                      </a:r>
                      <a:endParaRPr lang="es-HN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endParaRP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597905"/>
                  </a:ext>
                </a:extLst>
              </a:tr>
              <a:tr h="4829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4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es-ES" sz="14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2465</a:t>
                      </a:r>
                      <a:endParaRPr lang="es-HN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L            22,378.00 </a:t>
                      </a:r>
                      <a:endParaRPr lang="es-HN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740729"/>
                  </a:ext>
                </a:extLst>
              </a:tr>
              <a:tr h="498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4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es-ES" sz="14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3980</a:t>
                      </a:r>
                      <a:endParaRPr lang="es-HN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L          106,647.95 </a:t>
                      </a:r>
                      <a:endParaRPr lang="es-HN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529937"/>
                  </a:ext>
                </a:extLst>
              </a:tr>
              <a:tr h="498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4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es-ES" sz="14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HN" sz="14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2465</a:t>
                      </a:r>
                      <a:endParaRPr lang="es-HN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L            18,500.00 </a:t>
                      </a:r>
                      <a:endParaRPr lang="es-HN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012986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DC0E6E0-8E90-DE3D-7D38-6881C88C8E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544094"/>
              </p:ext>
            </p:extLst>
          </p:nvPr>
        </p:nvGraphicFramePr>
        <p:xfrm>
          <a:off x="4644010" y="2132854"/>
          <a:ext cx="3384374" cy="2943202"/>
        </p:xfrm>
        <a:graphic>
          <a:graphicData uri="http://schemas.openxmlformats.org/drawingml/2006/table">
            <a:tbl>
              <a:tblPr firstRow="1" lastRow="1" bandRow="1" bandCol="1">
                <a:tableStyleId>{69012ECD-51FC-41F1-AA8D-1B2483CD663E}</a:tableStyleId>
              </a:tblPr>
              <a:tblGrid>
                <a:gridCol w="504054">
                  <a:extLst>
                    <a:ext uri="{9D8B030D-6E8A-4147-A177-3AD203B41FA5}">
                      <a16:colId xmlns:a16="http://schemas.microsoft.com/office/drawing/2014/main" val="396349311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6033157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521496387"/>
                    </a:ext>
                  </a:extLst>
                </a:gridCol>
              </a:tblGrid>
              <a:tr h="4854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4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NO.</a:t>
                      </a:r>
                      <a:endParaRPr lang="es-ES" sz="14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4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CICH</a:t>
                      </a:r>
                      <a:endParaRPr lang="es-ES" sz="14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4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LEMPIRAS</a:t>
                      </a:r>
                      <a:endParaRPr lang="es-ES" sz="14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294296"/>
                  </a:ext>
                </a:extLst>
              </a:tr>
              <a:tr h="4854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1494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175,577.35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615460"/>
                  </a:ext>
                </a:extLst>
              </a:tr>
              <a:tr h="5006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1631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116,507.29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597905"/>
                  </a:ext>
                </a:extLst>
              </a:tr>
              <a:tr h="4854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2593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27,840.04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740729"/>
                  </a:ext>
                </a:extLst>
              </a:tr>
              <a:tr h="5006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1264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18,141.41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529937"/>
                  </a:ext>
                </a:extLst>
              </a:tr>
              <a:tr h="485477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400" b="1" kern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Total</a:t>
                      </a:r>
                      <a:endParaRPr lang="es-ES" sz="1400" b="1" kern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400" b="1" kern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578,862.28</a:t>
                      </a:r>
                      <a:endParaRPr lang="es-ES" sz="1400" b="1" kern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155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228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924" y="548680"/>
            <a:ext cx="7786447" cy="68674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s-HN" sz="36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INGRESOS Y EGRESOS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567308" y="1484784"/>
            <a:ext cx="4940796" cy="430257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FONDO DE AUXILIO MUTUO</a:t>
            </a:r>
            <a:endParaRPr lang="es-HN" sz="2400" dirty="0"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0DD484E0-4677-AD3D-0AD4-A17A75B594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553196"/>
              </p:ext>
            </p:extLst>
          </p:nvPr>
        </p:nvGraphicFramePr>
        <p:xfrm>
          <a:off x="673628" y="1915042"/>
          <a:ext cx="7796743" cy="1782196"/>
        </p:xfrm>
        <a:graphic>
          <a:graphicData uri="http://schemas.openxmlformats.org/drawingml/2006/table">
            <a:tbl>
              <a:tblPr firstRow="1" lastRow="1" bandRow="1">
                <a:tableStyleId>{69012ECD-51FC-41F1-AA8D-1B2483CD663E}</a:tableStyleId>
              </a:tblPr>
              <a:tblGrid>
                <a:gridCol w="3309935">
                  <a:extLst>
                    <a:ext uri="{9D8B030D-6E8A-4147-A177-3AD203B41FA5}">
                      <a16:colId xmlns:a16="http://schemas.microsoft.com/office/drawing/2014/main" val="355289479"/>
                    </a:ext>
                  </a:extLst>
                </a:gridCol>
                <a:gridCol w="2243404">
                  <a:extLst>
                    <a:ext uri="{9D8B030D-6E8A-4147-A177-3AD203B41FA5}">
                      <a16:colId xmlns:a16="http://schemas.microsoft.com/office/drawing/2014/main" val="1283262821"/>
                    </a:ext>
                  </a:extLst>
                </a:gridCol>
                <a:gridCol w="2243404">
                  <a:extLst>
                    <a:ext uri="{9D8B030D-6E8A-4147-A177-3AD203B41FA5}">
                      <a16:colId xmlns:a16="http://schemas.microsoft.com/office/drawing/2014/main" val="383302411"/>
                    </a:ext>
                  </a:extLst>
                </a:gridCol>
              </a:tblGrid>
              <a:tr h="43889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CONCEPTO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s-H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024-2025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2025-2026</a:t>
                      </a:r>
                      <a:endParaRPr lang="es-HN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762347"/>
                  </a:ext>
                </a:extLst>
              </a:tr>
              <a:tr h="438899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Ingresos  de Operación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53,104,435.48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54,758,231.77 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656111"/>
                  </a:ext>
                </a:extLst>
              </a:tr>
              <a:tr h="465499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Egresos de Operación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33,642,402.78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25,645,953.51 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425110"/>
                  </a:ext>
                </a:extLst>
              </a:tr>
              <a:tr h="438899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Excedente de Operación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19,462,032.70</a:t>
                      </a:r>
                      <a:r>
                        <a:rPr lang="es-ES" sz="16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H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29,112,278.26 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408910"/>
                  </a:ext>
                </a:extLst>
              </a:tr>
            </a:tbl>
          </a:graphicData>
        </a:graphic>
      </p:graphicFrame>
      <p:sp>
        <p:nvSpPr>
          <p:cNvPr id="3" name="1 Título">
            <a:extLst>
              <a:ext uri="{FF2B5EF4-FFF2-40B4-BE49-F238E27FC236}">
                <a16:creationId xmlns:a16="http://schemas.microsoft.com/office/drawing/2014/main" id="{25548D9A-2AB0-D275-EE06-10CBC6A4DADA}"/>
              </a:ext>
            </a:extLst>
          </p:cNvPr>
          <p:cNvSpPr txBox="1">
            <a:spLocks/>
          </p:cNvSpPr>
          <p:nvPr/>
        </p:nvSpPr>
        <p:spPr>
          <a:xfrm>
            <a:off x="-396552" y="4437112"/>
            <a:ext cx="4090428" cy="3600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20000"/>
              </a:lnSpc>
            </a:pPr>
            <a:br>
              <a:rPr lang="es-GT" sz="18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</a:br>
            <a:r>
              <a:rPr lang="es-GT" sz="18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                   DEPÓSITOS A PLAZO FIJO</a:t>
            </a:r>
            <a:r>
              <a:rPr lang="es-GT" sz="18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br>
              <a:rPr lang="es-HN" sz="1800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s-HN" sz="1800" b="1" dirty="0"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A5FBD630-096D-AC2F-C870-CC016D4798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644443"/>
              </p:ext>
            </p:extLst>
          </p:nvPr>
        </p:nvGraphicFramePr>
        <p:xfrm>
          <a:off x="683924" y="4437112"/>
          <a:ext cx="7788737" cy="1375016"/>
        </p:xfrm>
        <a:graphic>
          <a:graphicData uri="http://schemas.openxmlformats.org/drawingml/2006/table">
            <a:tbl>
              <a:tblPr firstRow="1" lastRow="1" bandRow="1">
                <a:tableStyleId>{69012ECD-51FC-41F1-AA8D-1B2483CD663E}</a:tableStyleId>
              </a:tblPr>
              <a:tblGrid>
                <a:gridCol w="3240004">
                  <a:extLst>
                    <a:ext uri="{9D8B030D-6E8A-4147-A177-3AD203B41FA5}">
                      <a16:colId xmlns:a16="http://schemas.microsoft.com/office/drawing/2014/main" val="2271635954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3693665019"/>
                    </a:ext>
                  </a:extLst>
                </a:gridCol>
                <a:gridCol w="2172469">
                  <a:extLst>
                    <a:ext uri="{9D8B030D-6E8A-4147-A177-3AD203B41FA5}">
                      <a16:colId xmlns:a16="http://schemas.microsoft.com/office/drawing/2014/main" val="1105506490"/>
                    </a:ext>
                  </a:extLst>
                </a:gridCol>
              </a:tblGrid>
              <a:tr h="409828">
                <a:tc>
                  <a:txBody>
                    <a:bodyPr/>
                    <a:lstStyle/>
                    <a:p>
                      <a:pPr algn="ctr" fontAlgn="b"/>
                      <a:r>
                        <a:rPr lang="es-HN" sz="16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DESCRIPCIÓN </a:t>
                      </a:r>
                      <a:endParaRPr lang="es-HN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s-H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024-2025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2025-2026</a:t>
                      </a:r>
                      <a:endParaRPr lang="es-HN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133534"/>
                  </a:ext>
                </a:extLst>
              </a:tr>
              <a:tr h="482594">
                <a:tc>
                  <a:txBody>
                    <a:bodyPr/>
                    <a:lstStyle/>
                    <a:p>
                      <a:pPr algn="l" fontAlgn="b"/>
                      <a:r>
                        <a:rPr lang="es-HN" sz="16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Inversiones en Moneda</a:t>
                      </a:r>
                      <a:r>
                        <a:rPr lang="es-HN" sz="16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Nacional </a:t>
                      </a:r>
                      <a:endParaRPr lang="es-HN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6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100,804,144.93</a:t>
                      </a: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6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146,500,000.00</a:t>
                      </a: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353306"/>
                  </a:ext>
                </a:extLst>
              </a:tr>
              <a:tr h="482594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6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Inversiones en Moneda</a:t>
                      </a:r>
                      <a:r>
                        <a:rPr lang="es-HN" sz="16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Extranjera</a:t>
                      </a:r>
                      <a:endParaRPr lang="es-HN" sz="1600" b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6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      </a:t>
                      </a:r>
                      <a:r>
                        <a:rPr lang="es-GT" sz="16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1,558,292.42</a:t>
                      </a: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6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      1,754,976.30</a:t>
                      </a: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8180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619919"/>
            <a:ext cx="6515100" cy="504825"/>
          </a:xfrm>
        </p:spPr>
        <p:txBody>
          <a:bodyPr vert="horz" anchor="ctr">
            <a:normAutofit/>
          </a:bodyPr>
          <a:lstStyle/>
          <a:p>
            <a:pPr algn="ctr"/>
            <a:r>
              <a:rPr lang="es-GT" sz="20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Edificio de Apartamentos </a:t>
            </a:r>
            <a:r>
              <a:rPr lang="es-GT" sz="2000" b="1" dirty="0" err="1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Popol-Nah</a:t>
            </a:r>
            <a:endParaRPr lang="es-HN" sz="2000" b="1" dirty="0"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67544" y="1535728"/>
            <a:ext cx="8290624" cy="10401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HN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5E743D5-F068-845B-D1D3-29CE9A38C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753129"/>
              </p:ext>
            </p:extLst>
          </p:nvPr>
        </p:nvGraphicFramePr>
        <p:xfrm>
          <a:off x="899592" y="1027679"/>
          <a:ext cx="7344815" cy="1379136"/>
        </p:xfrm>
        <a:graphic>
          <a:graphicData uri="http://schemas.openxmlformats.org/drawingml/2006/table">
            <a:tbl>
              <a:tblPr firstRow="1" lastRow="1" bandRow="1">
                <a:tableStyleId>{69012ECD-51FC-41F1-AA8D-1B2483CD663E}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355289479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1283262821"/>
                    </a:ext>
                  </a:extLst>
                </a:gridCol>
                <a:gridCol w="2232247">
                  <a:extLst>
                    <a:ext uri="{9D8B030D-6E8A-4147-A177-3AD203B41FA5}">
                      <a16:colId xmlns:a16="http://schemas.microsoft.com/office/drawing/2014/main" val="1072721793"/>
                    </a:ext>
                  </a:extLst>
                </a:gridCol>
              </a:tblGrid>
              <a:tr h="339638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CONCEPTO </a:t>
                      </a:r>
                      <a:endParaRPr lang="es-ES" sz="1800" b="1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s-H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024-2025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2025-2026</a:t>
                      </a:r>
                      <a:endParaRPr lang="es-HN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762347"/>
                  </a:ext>
                </a:extLst>
              </a:tr>
              <a:tr h="339638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  de Operación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   2,608,616.67 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2,548,978.00 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656111"/>
                  </a:ext>
                </a:extLst>
              </a:tr>
              <a:tr h="36022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Egresos de Operación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   1,078,311.53 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1,075,994.91 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425110"/>
                  </a:ext>
                </a:extLst>
              </a:tr>
              <a:tr h="339638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 de Operación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 1,530,305.14</a:t>
                      </a:r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H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1,472,983.09 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408910"/>
                  </a:ext>
                </a:extLst>
              </a:tr>
            </a:tbl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BBE0881B-DF2B-DE28-8CEC-E8D6F5357307}"/>
              </a:ext>
            </a:extLst>
          </p:cNvPr>
          <p:cNvSpPr txBox="1">
            <a:spLocks/>
          </p:cNvSpPr>
          <p:nvPr/>
        </p:nvSpPr>
        <p:spPr>
          <a:xfrm>
            <a:off x="827584" y="2708374"/>
            <a:ext cx="5940152" cy="50460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GT" sz="20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CENTRO DE CONVENCIONES SPS</a:t>
            </a:r>
            <a:endParaRPr lang="es-HN" sz="2000" b="1" dirty="0"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E77633FF-206E-6597-AB96-1D3565F79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641308"/>
              </p:ext>
            </p:extLst>
          </p:nvPr>
        </p:nvGraphicFramePr>
        <p:xfrm>
          <a:off x="899592" y="3145604"/>
          <a:ext cx="7344815" cy="1379136"/>
        </p:xfrm>
        <a:graphic>
          <a:graphicData uri="http://schemas.openxmlformats.org/drawingml/2006/table">
            <a:tbl>
              <a:tblPr firstRow="1" lastRow="1" bandRow="1">
                <a:tableStyleId>{69012ECD-51FC-41F1-AA8D-1B2483CD663E}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355289479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1283262821"/>
                    </a:ext>
                  </a:extLst>
                </a:gridCol>
                <a:gridCol w="2232247">
                  <a:extLst>
                    <a:ext uri="{9D8B030D-6E8A-4147-A177-3AD203B41FA5}">
                      <a16:colId xmlns:a16="http://schemas.microsoft.com/office/drawing/2014/main" val="3554396084"/>
                    </a:ext>
                  </a:extLst>
                </a:gridCol>
              </a:tblGrid>
              <a:tr h="339638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CONCEPTO </a:t>
                      </a:r>
                      <a:endParaRPr lang="es-ES" sz="1800" b="1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s-H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024-2025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2025-2026</a:t>
                      </a:r>
                      <a:endParaRPr lang="es-HN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762347"/>
                  </a:ext>
                </a:extLst>
              </a:tr>
              <a:tr h="339638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  de Operación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  1,541,067.31 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1,251,134.62 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656111"/>
                  </a:ext>
                </a:extLst>
              </a:tr>
              <a:tr h="36022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Egresos de Operación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     857,373.37 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1,167,074.20 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425110"/>
                  </a:ext>
                </a:extLst>
              </a:tr>
              <a:tr h="339638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 de Operación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    683,693.97</a:t>
                      </a:r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H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    84,060.42 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408910"/>
                  </a:ext>
                </a:extLst>
              </a:tr>
            </a:tbl>
          </a:graphicData>
        </a:graphic>
      </p:graphicFrame>
      <p:sp>
        <p:nvSpPr>
          <p:cNvPr id="9" name="Título 1">
            <a:extLst>
              <a:ext uri="{FF2B5EF4-FFF2-40B4-BE49-F238E27FC236}">
                <a16:creationId xmlns:a16="http://schemas.microsoft.com/office/drawing/2014/main" id="{92DB88BF-6D46-50BD-4CBB-0BBF20F2EEB4}"/>
              </a:ext>
            </a:extLst>
          </p:cNvPr>
          <p:cNvSpPr txBox="1">
            <a:spLocks/>
          </p:cNvSpPr>
          <p:nvPr/>
        </p:nvSpPr>
        <p:spPr>
          <a:xfrm>
            <a:off x="827584" y="4868614"/>
            <a:ext cx="5940152" cy="50460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GT" sz="20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COMPLEJO DEPORTIVO SPS</a:t>
            </a:r>
            <a:endParaRPr lang="es-HN" sz="2000" b="1" dirty="0"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04FA750D-BC49-8F7B-7E8F-638345CE3D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557692"/>
              </p:ext>
            </p:extLst>
          </p:nvPr>
        </p:nvGraphicFramePr>
        <p:xfrm>
          <a:off x="899592" y="5281643"/>
          <a:ext cx="7344815" cy="1184544"/>
        </p:xfrm>
        <a:graphic>
          <a:graphicData uri="http://schemas.openxmlformats.org/drawingml/2006/table">
            <a:tbl>
              <a:tblPr firstRow="1" lastRow="1" bandRow="1">
                <a:tableStyleId>{69012ECD-51FC-41F1-AA8D-1B2483CD663E}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355289479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1283262821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965705105"/>
                    </a:ext>
                  </a:extLst>
                </a:gridCol>
              </a:tblGrid>
              <a:tr h="29171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CONCEPTO </a:t>
                      </a:r>
                      <a:endParaRPr lang="es-ES" sz="1800" b="1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s-H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024-2025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2025-2026</a:t>
                      </a:r>
                      <a:endParaRPr lang="es-HN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762347"/>
                  </a:ext>
                </a:extLst>
              </a:tr>
              <a:tr h="29171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  de Operación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   628,910.00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652,970.00 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656111"/>
                  </a:ext>
                </a:extLst>
              </a:tr>
              <a:tr h="30939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Egresos de Operación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   240,818.92 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312,388.54 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425110"/>
                  </a:ext>
                </a:extLst>
              </a:tr>
              <a:tr h="29171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 de Operación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  388,091.08</a:t>
                      </a:r>
                      <a:r>
                        <a:rPr lang="es-ES" sz="18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H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 340,581.46 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408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5310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076F7-61D6-B95B-833A-B3612E48E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B65C94-EC1C-9B65-C916-8114681DE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24" y="548680"/>
            <a:ext cx="7786447" cy="68674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s-HN" sz="36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CRECIMIENTO EN LAS INVERSIONES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3273CF89-8ED0-602C-77D0-A2D16D2A39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2726147"/>
              </p:ext>
            </p:extLst>
          </p:nvPr>
        </p:nvGraphicFramePr>
        <p:xfrm>
          <a:off x="683924" y="1340768"/>
          <a:ext cx="7786447" cy="4032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2A6F0F51-C5C9-233D-EA03-BAFE2C24BF30}"/>
              </a:ext>
            </a:extLst>
          </p:cNvPr>
          <p:cNvSpPr txBox="1"/>
          <p:nvPr/>
        </p:nvSpPr>
        <p:spPr>
          <a:xfrm>
            <a:off x="683567" y="5517232"/>
            <a:ext cx="7786447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algn="just"/>
            <a:r>
              <a:rPr lang="es-GT" sz="1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Durante el período de Julio 2025 a Junio 2026 se aumento el monto de las inversiones mediante </a:t>
            </a:r>
            <a:r>
              <a:rPr lang="es-GT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Certificados de Depósitos a Plazo Fijo en un 13.01% y pasamos de 170 MM a 193 MM de lempiras colocados a plazo fijo.</a:t>
            </a:r>
            <a:endParaRPr lang="es-GT" sz="18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8719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971600" y="836712"/>
            <a:ext cx="7272808" cy="50405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600" b="1" cap="all">
                <a:ln w="3175" cmpd="sng">
                  <a:noFill/>
                </a:ln>
                <a:solidFill>
                  <a:schemeClr val="accent4">
                    <a:lumMod val="75000"/>
                  </a:schemeClr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s-HN" sz="7200" dirty="0"/>
              <a:t>¡GRACIAS POR SU ATENCIÓN!</a:t>
            </a:r>
          </a:p>
        </p:txBody>
      </p:sp>
    </p:spTree>
    <p:extLst>
      <p:ext uri="{BB962C8B-B14F-4D97-AF65-F5344CB8AC3E}">
        <p14:creationId xmlns:p14="http://schemas.microsoft.com/office/powerpoint/2010/main" val="3018909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04856" cy="720080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s-MX" sz="36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Consejo de Administración</a:t>
            </a:r>
            <a:endParaRPr lang="es-HN" sz="36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683568" y="1700808"/>
            <a:ext cx="7704856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/>
            <a:r>
              <a:rPr lang="es-MX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El Consejo de Administración del Fondo de Auxilio Mutuo (FAM), tal como lo manda nuestra Ley Orgánica y sus Reglamentos, fue nombrado a través de la Junta Directiva del CICH, quedando conformado por los siguientes miembros:</a:t>
            </a:r>
            <a:endParaRPr lang="es-HN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9B426D17-7E65-D38E-19E5-C46236DEB1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139919"/>
              </p:ext>
            </p:extLst>
          </p:nvPr>
        </p:nvGraphicFramePr>
        <p:xfrm>
          <a:off x="1727684" y="3212976"/>
          <a:ext cx="5688632" cy="235225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620180">
                  <a:extLst>
                    <a:ext uri="{9D8B030D-6E8A-4147-A177-3AD203B41FA5}">
                      <a16:colId xmlns:a16="http://schemas.microsoft.com/office/drawing/2014/main" val="3891824587"/>
                    </a:ext>
                  </a:extLst>
                </a:gridCol>
                <a:gridCol w="4068452">
                  <a:extLst>
                    <a:ext uri="{9D8B030D-6E8A-4147-A177-3AD203B41FA5}">
                      <a16:colId xmlns:a16="http://schemas.microsoft.com/office/drawing/2014/main" val="1910175888"/>
                    </a:ext>
                  </a:extLst>
                </a:gridCol>
              </a:tblGrid>
              <a:tr h="336037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Presidente</a:t>
                      </a:r>
                      <a:endParaRPr lang="es-ES" sz="1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Ing. Aixa Zoraida Gómez Ramos</a:t>
                      </a:r>
                      <a:endParaRPr lang="es-ES" sz="1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759737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Tesorero</a:t>
                      </a:r>
                      <a:endParaRPr lang="es-ES" sz="1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Ing. Jorge Adalberto Reyes Cardenas</a:t>
                      </a:r>
                      <a:endParaRPr lang="es-ES" sz="1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6345007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Vocal l</a:t>
                      </a:r>
                      <a:endParaRPr lang="es-ES" sz="1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Ing. </a:t>
                      </a:r>
                      <a:r>
                        <a:rPr lang="pt-BR" sz="1800" b="0" u="none" strike="noStrike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Kathya</a:t>
                      </a:r>
                      <a:r>
                        <a:rPr lang="pt-BR" sz="18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Marlene Pastor Sanabria</a:t>
                      </a:r>
                      <a:endParaRPr lang="pt-BR" sz="1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727573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Vocal II</a:t>
                      </a:r>
                      <a:endParaRPr lang="es-ES" sz="1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Ing. Herbert Alejandro Pineda Garcia</a:t>
                      </a:r>
                      <a:endParaRPr lang="pt-BR" sz="1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1153168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Vocal III</a:t>
                      </a:r>
                      <a:endParaRPr lang="es-ES" sz="1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Ing. Eric Marcial Salgado Flores</a:t>
                      </a:r>
                      <a:endParaRPr lang="es-ES" sz="1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0016651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Secretario</a:t>
                      </a:r>
                      <a:endParaRPr lang="es-ES" sz="1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Lic. Walter Aníbal Paz Ayala</a:t>
                      </a:r>
                      <a:endParaRPr lang="es-ES" sz="1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4959901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 Suplente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 Ing. Emerson Adalid Cruz Lazo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2566396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ED0EB660-B529-900A-E8B4-D6055F267F12}"/>
              </a:ext>
            </a:extLst>
          </p:cNvPr>
          <p:cNvSpPr txBox="1"/>
          <p:nvPr/>
        </p:nvSpPr>
        <p:spPr>
          <a:xfrm>
            <a:off x="683568" y="5807005"/>
            <a:ext cx="7704856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algn="just"/>
            <a:r>
              <a:rPr lang="es-GT" sz="1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Durante el período de Julio 2025 a Junio 2026</a:t>
            </a:r>
            <a:r>
              <a:rPr lang="es-GT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, el  Consejo celebró </a:t>
            </a:r>
            <a:r>
              <a:rPr lang="es-GT" sz="1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22 Sesiones Ordinarias y 2 Extraordinarias</a:t>
            </a:r>
            <a:r>
              <a:rPr lang="es-GT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.</a:t>
            </a:r>
            <a:endParaRPr lang="es-GT" sz="18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201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827584" y="836712"/>
            <a:ext cx="7488832" cy="648072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s-GT" sz="36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Solicitudes Atendidas</a:t>
            </a:r>
            <a:endParaRPr lang="es-HN" sz="36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0AA550C-29EF-350A-5625-88BE689DB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503748"/>
              </p:ext>
            </p:extLst>
          </p:nvPr>
        </p:nvGraphicFramePr>
        <p:xfrm>
          <a:off x="827584" y="1772816"/>
          <a:ext cx="7488832" cy="4248475"/>
        </p:xfrm>
        <a:graphic>
          <a:graphicData uri="http://schemas.openxmlformats.org/drawingml/2006/table">
            <a:tbl>
              <a:tblPr firstRow="1" firstCol="1" lastRow="1" bandRow="1" bandCol="1">
                <a:tableStyleId>{69012ECD-51FC-41F1-AA8D-1B2483CD663E}</a:tableStyleId>
              </a:tblPr>
              <a:tblGrid>
                <a:gridCol w="5960498">
                  <a:extLst>
                    <a:ext uri="{9D8B030D-6E8A-4147-A177-3AD203B41FA5}">
                      <a16:colId xmlns:a16="http://schemas.microsoft.com/office/drawing/2014/main" val="1940790527"/>
                    </a:ext>
                  </a:extLst>
                </a:gridCol>
                <a:gridCol w="1528334">
                  <a:extLst>
                    <a:ext uri="{9D8B030D-6E8A-4147-A177-3AD203B41FA5}">
                      <a16:colId xmlns:a16="http://schemas.microsoft.com/office/drawing/2014/main" val="1708291343"/>
                    </a:ext>
                  </a:extLst>
                </a:gridCol>
              </a:tblGrid>
              <a:tr h="386225"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CONCEPTO 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CANTIDAD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420721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lvl="0" algn="l" fontAlgn="b"/>
                      <a:r>
                        <a:rPr lang="es-ES" sz="20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 Convenios de pago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413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119443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lvl="0" algn="l" fontAlgn="b"/>
                      <a:r>
                        <a:rPr lang="es-ES" sz="20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 Incorporaciones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HN" sz="2000" b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388</a:t>
                      </a:r>
                      <a:endParaRPr lang="es-ES" sz="20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662616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lvl="0" algn="l" fontAlgn="b"/>
                      <a:r>
                        <a:rPr lang="es-ES" sz="20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 Ayuda Obligatoria a Ingenieros mayores de 70 años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513575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lvl="0" algn="l" fontAlgn="b"/>
                      <a:r>
                        <a:rPr lang="es-ES" sz="20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 Préstamos Garantizados 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7708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lvl="0" algn="l" fontAlgn="b"/>
                      <a:r>
                        <a:rPr lang="es-ES" sz="20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 Beneficios en vida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2447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lvl="0" algn="l" fontAlgn="b"/>
                      <a:r>
                        <a:rPr lang="es-ES" sz="20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 Reincorporaciones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063367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lvl="0" algn="l" fontAlgn="b"/>
                      <a:r>
                        <a:rPr lang="es-ES" sz="20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 Auxilio inmediato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4891366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lvl="0" algn="l" fontAlgn="b"/>
                      <a:r>
                        <a:rPr lang="es-ES" sz="20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 Ayudas obligatorias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886939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lvl="0" algn="l" fontAlgn="b"/>
                      <a:r>
                        <a:rPr lang="es-ES" sz="20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 Seguro de vida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196501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1001</a:t>
                      </a: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457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8117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1601" y="696572"/>
            <a:ext cx="7200798" cy="762261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BENEFICIOS OTORGADOS 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894914BC-D3EE-7C1F-9EEE-A89509DC70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698152"/>
              </p:ext>
            </p:extLst>
          </p:nvPr>
        </p:nvGraphicFramePr>
        <p:xfrm>
          <a:off x="971600" y="1700808"/>
          <a:ext cx="7200799" cy="4104452"/>
        </p:xfrm>
        <a:graphic>
          <a:graphicData uri="http://schemas.openxmlformats.org/drawingml/2006/table">
            <a:tbl>
              <a:tblPr firstRow="1" lastRow="1" bandRow="1" bandCol="1">
                <a:tableStyleId>{69012ECD-51FC-41F1-AA8D-1B2483CD663E}</a:tableStyleId>
              </a:tblPr>
              <a:tblGrid>
                <a:gridCol w="4698331">
                  <a:extLst>
                    <a:ext uri="{9D8B030D-6E8A-4147-A177-3AD203B41FA5}">
                      <a16:colId xmlns:a16="http://schemas.microsoft.com/office/drawing/2014/main" val="1756760842"/>
                    </a:ext>
                  </a:extLst>
                </a:gridCol>
                <a:gridCol w="2502468">
                  <a:extLst>
                    <a:ext uri="{9D8B030D-6E8A-4147-A177-3AD203B41FA5}">
                      <a16:colId xmlns:a16="http://schemas.microsoft.com/office/drawing/2014/main" val="922459816"/>
                    </a:ext>
                  </a:extLst>
                </a:gridCol>
              </a:tblGrid>
              <a:tr h="373132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CONCEPTO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MONTO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369907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18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Seguro de Vida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  764,049.98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305076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18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Auxilio Inmediato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1,575,000.00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0750084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18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Beneficios en Vida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12,311,188.45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501126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18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Préstamos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2,054,000.00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331154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18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Convenios de Pago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14,522,336.30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080149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18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Subtotal FAM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HN" sz="18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31,226,574.73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89051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18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Ayudas obligatorias mayor de 70 años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1,362,931.63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448398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18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Ayudas obligatorias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  578,862.28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123845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18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Subtotal PAS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1,941,793.91 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7924845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18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TOTAL, FAM-PAS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33,168,368.64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682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3349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449539" y="404664"/>
            <a:ext cx="8244917" cy="1092132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 vert="horz" anchor="ctr">
            <a:noAutofit/>
          </a:bodyPr>
          <a:lstStyle/>
          <a:p>
            <a:pPr algn="ctr"/>
            <a:r>
              <a:rPr lang="es-HN" sz="36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SEGURO DE VIDA Y AUXILIO INMEDIATO</a:t>
            </a:r>
          </a:p>
        </p:txBody>
      </p:sp>
      <p:sp>
        <p:nvSpPr>
          <p:cNvPr id="9" name="1 Marcador de texto"/>
          <p:cNvSpPr txBox="1">
            <a:spLocks/>
          </p:cNvSpPr>
          <p:nvPr/>
        </p:nvSpPr>
        <p:spPr>
          <a:xfrm>
            <a:off x="449540" y="1640810"/>
            <a:ext cx="8244917" cy="276022"/>
          </a:xfrm>
          <a:prstGeom prst="rect">
            <a:avLst/>
          </a:prstGeom>
          <a:solidFill>
            <a:schemeClr val="tx1"/>
          </a:solidFill>
        </p:spPr>
        <p:txBody>
          <a:bodyPr vert="horz" anchor="ctr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s-GT" sz="1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Durante el período ocurrió el deceso de 26 miembros  </a:t>
            </a:r>
            <a:endParaRPr lang="es-HN" sz="14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301F039-844C-FBFA-589E-C70E870BF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187202"/>
              </p:ext>
            </p:extLst>
          </p:nvPr>
        </p:nvGraphicFramePr>
        <p:xfrm>
          <a:off x="449541" y="2060846"/>
          <a:ext cx="8244917" cy="3953987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06035">
                  <a:extLst>
                    <a:ext uri="{9D8B030D-6E8A-4147-A177-3AD203B41FA5}">
                      <a16:colId xmlns:a16="http://schemas.microsoft.com/office/drawing/2014/main" val="181755888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53606096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25544605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61062733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97642801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654970883"/>
                    </a:ext>
                  </a:extLst>
                </a:gridCol>
                <a:gridCol w="2250250">
                  <a:extLst>
                    <a:ext uri="{9D8B030D-6E8A-4147-A177-3AD203B41FA5}">
                      <a16:colId xmlns:a16="http://schemas.microsoft.com/office/drawing/2014/main" val="3865366090"/>
                    </a:ext>
                  </a:extLst>
                </a:gridCol>
              </a:tblGrid>
              <a:tr h="813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No.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NOMBRE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CICH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FECHA DECESO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SEGURO DE VIDA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AUXILIO INMEDIATO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OBSERVACIONES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032336"/>
                  </a:ext>
                </a:extLst>
              </a:tr>
              <a:tr h="255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es-ES" sz="10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Ángelo Roberto </a:t>
                      </a:r>
                      <a:r>
                        <a:rPr lang="es-HN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Bottazzi</a:t>
                      </a: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309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28/10/2024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L                           -  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Falta de Cobro de dos beneficiarios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168487"/>
                  </a:ext>
                </a:extLst>
              </a:tr>
              <a:tr h="3327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es-ES" sz="10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José Roberto Alvarado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522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5/12/2024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Ya había gozado del beneficio en vida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55050"/>
                  </a:ext>
                </a:extLst>
              </a:tr>
              <a:tr h="255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HN" sz="10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es-ES" sz="10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Rene Orlando Andino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834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1/7/2025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No se encontraba cubierto por el Fondo.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327908"/>
                  </a:ext>
                </a:extLst>
              </a:tr>
              <a:tr h="255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es-ES" sz="10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Carlos Alberto García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618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3/7/2025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Ya habías gozado del beneficio en vida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516987"/>
                  </a:ext>
                </a:extLst>
              </a:tr>
              <a:tr h="255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es-ES" sz="10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Luis Gustavo Robles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1930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5/7/2025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370,000.00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Se le dedujo la parte del convenio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449540"/>
                  </a:ext>
                </a:extLst>
              </a:tr>
              <a:tr h="255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HN" sz="10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es-ES" sz="10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Juan Fanor Bonilla Andino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1249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21/7/2025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Ya habías gozado del beneficio en vida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797500"/>
                  </a:ext>
                </a:extLst>
              </a:tr>
              <a:tr h="255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es-ES" sz="10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Camilo Adalberto Ochoa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1129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16/8/2025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Ya había gozado dl seguro de vida 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742476"/>
                  </a:ext>
                </a:extLst>
              </a:tr>
              <a:tr h="255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es-ES" sz="10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Rene Torres Castro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654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4/10/2025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Ya habías gozado del beneficio en vida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826603"/>
                  </a:ext>
                </a:extLst>
              </a:tr>
              <a:tr h="255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HN" sz="10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es-ES" sz="10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ahoma" panose="020B0604030504040204" pitchFamily="34" charset="0"/>
                      </a:endParaRPr>
                    </a:p>
                  </a:txBody>
                  <a:tcPr marL="19748" marR="1974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Justo Edelmin Pérez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327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26/11/2025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No se encontraba cubierto por el FAM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4306310"/>
                  </a:ext>
                </a:extLst>
              </a:tr>
              <a:tr h="255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HN" sz="10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es-ES" sz="10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ahoma" panose="020B0604030504040204" pitchFamily="34" charset="0"/>
                      </a:endParaRPr>
                    </a:p>
                  </a:txBody>
                  <a:tcPr marL="19748" marR="1974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Mario Alberto Aguilar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399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9/12/2025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Ya había gozado de beneficio en vida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054338"/>
                  </a:ext>
                </a:extLst>
              </a:tr>
              <a:tr h="255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es-ES" sz="10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David Alejandro Castillo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7948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9/12/2025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50,000.00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Pendiente de cobro por los beneficiarios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713244"/>
                  </a:ext>
                </a:extLst>
              </a:tr>
              <a:tr h="255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HN" sz="10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</a:t>
                      </a:r>
                      <a:endParaRPr lang="es-ES" sz="1000" b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Mario Alberto Aguilar Cruz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399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9/12/2025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L                               -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0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Estaba gozando del Beneficio en Vida.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215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8688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B8E57-9A73-03D7-C787-55176447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>
            <a:extLst>
              <a:ext uri="{FF2B5EF4-FFF2-40B4-BE49-F238E27FC236}">
                <a16:creationId xmlns:a16="http://schemas.microsoft.com/office/drawing/2014/main" id="{918BBD90-3996-C3E9-A7DA-1D0D12F04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404664"/>
            <a:ext cx="7989752" cy="1164139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s-HN" sz="36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SEGURO DE VIDA Y AUXILIO INMEDIATO</a:t>
            </a:r>
          </a:p>
        </p:txBody>
      </p:sp>
      <p:sp>
        <p:nvSpPr>
          <p:cNvPr id="9" name="1 Marcador de texto">
            <a:extLst>
              <a:ext uri="{FF2B5EF4-FFF2-40B4-BE49-F238E27FC236}">
                <a16:creationId xmlns:a16="http://schemas.microsoft.com/office/drawing/2014/main" id="{DF2DE448-A10D-B24A-2107-FB028C701D4D}"/>
              </a:ext>
            </a:extLst>
          </p:cNvPr>
          <p:cNvSpPr txBox="1">
            <a:spLocks/>
          </p:cNvSpPr>
          <p:nvPr/>
        </p:nvSpPr>
        <p:spPr>
          <a:xfrm>
            <a:off x="540640" y="1712818"/>
            <a:ext cx="8030304" cy="276022"/>
          </a:xfrm>
          <a:prstGeom prst="rect">
            <a:avLst/>
          </a:prstGeom>
          <a:solidFill>
            <a:schemeClr val="tx1"/>
          </a:solidFill>
        </p:spPr>
        <p:txBody>
          <a:bodyPr vert="horz">
            <a:normAutofit fontScale="92500" lnSpcReduction="2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GT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Durante el período ocurrió el deceso de 36 miembros  </a:t>
            </a:r>
            <a:endParaRPr lang="es-HN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8A1EFC7-634C-5AAB-4A34-1B51E3DDE5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662513"/>
              </p:ext>
            </p:extLst>
          </p:nvPr>
        </p:nvGraphicFramePr>
        <p:xfrm>
          <a:off x="539552" y="2060846"/>
          <a:ext cx="8031393" cy="383377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41668">
                  <a:extLst>
                    <a:ext uri="{9D8B030D-6E8A-4147-A177-3AD203B41FA5}">
                      <a16:colId xmlns:a16="http://schemas.microsoft.com/office/drawing/2014/main" val="1817558880"/>
                    </a:ext>
                  </a:extLst>
                </a:gridCol>
                <a:gridCol w="1702548">
                  <a:extLst>
                    <a:ext uri="{9D8B030D-6E8A-4147-A177-3AD203B41FA5}">
                      <a16:colId xmlns:a16="http://schemas.microsoft.com/office/drawing/2014/main" val="2536060967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25544605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61062733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7642801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654970883"/>
                    </a:ext>
                  </a:extLst>
                </a:gridCol>
                <a:gridCol w="2414769">
                  <a:extLst>
                    <a:ext uri="{9D8B030D-6E8A-4147-A177-3AD203B41FA5}">
                      <a16:colId xmlns:a16="http://schemas.microsoft.com/office/drawing/2014/main" val="3865366090"/>
                    </a:ext>
                  </a:extLst>
                </a:gridCol>
              </a:tblGrid>
              <a:tr h="748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No.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NOMBRE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CICH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FECHA DECESO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SEGURO DE VIDA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AUXILIO INMEDIATO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10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OBSERVACIONES</a:t>
                      </a:r>
                      <a:endParaRPr lang="es-ES" sz="1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748" marR="19748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032336"/>
                  </a:ext>
                </a:extLst>
              </a:tr>
              <a:tr h="234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ES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es-HN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ahoma" panose="020B0604030504040204" pitchFamily="34" charset="0"/>
                        </a:rPr>
                        <a:t>5</a:t>
                      </a:r>
                      <a:endParaRPr lang="es-ES" sz="900" b="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Miguel Rafael Barahona González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219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12/12/2025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Ya había gozado del Beneficio en vida.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266015"/>
                  </a:ext>
                </a:extLst>
              </a:tr>
              <a:tr h="323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ES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s-HN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900" b="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Rene Francisco </a:t>
                      </a:r>
                      <a:r>
                        <a:rPr lang="es-HN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Baide</a:t>
                      </a: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San Martin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338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15/9/2024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75,000.00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Fuera del seguro de vida perdió el 25% del auxilio inmediato.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974108"/>
                  </a:ext>
                </a:extLst>
              </a:tr>
              <a:tr h="234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900" b="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Nora Petrona Guerrero Espinoza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2237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22/2/2026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370,000.00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HN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346918"/>
                  </a:ext>
                </a:extLst>
              </a:tr>
              <a:tr h="234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ES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s-HN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900" b="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José Isabel Mejía Rivera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1136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6/2/2026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24,049.98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Estaba gozando del beneficio en vida.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513297"/>
                  </a:ext>
                </a:extLst>
              </a:tr>
              <a:tr h="234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900" b="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Jorge Joaquín Matheu Amaya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1430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25/12/2025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No estaba cubierto por el seguro de vida.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723708"/>
                  </a:ext>
                </a:extLst>
              </a:tr>
              <a:tr h="323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21</a:t>
                      </a:r>
                      <a:endParaRPr lang="es-ES" sz="900" b="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Juan Carlos Alvarado Rubi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8409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8/3/2026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No cubierto por el seguro de vida, pendiente de reclamo el auxilio inmediato.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55050"/>
                  </a:ext>
                </a:extLst>
              </a:tr>
              <a:tr h="234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HN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22</a:t>
                      </a:r>
                      <a:endParaRPr lang="es-ES" sz="900" b="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Luis Alberto Cruz Aguilar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1057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7/3/2026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L               50,000.00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No estaba cubierto por el seguro de vida.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327908"/>
                  </a:ext>
                </a:extLst>
              </a:tr>
              <a:tr h="234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HN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23</a:t>
                      </a:r>
                      <a:endParaRPr lang="es-ES" sz="900" b="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Ramon Rigoberto Funez Calix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446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11/5/2026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No estaba cubierto por el seguro de vida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516987"/>
                  </a:ext>
                </a:extLst>
              </a:tr>
              <a:tr h="234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900" b="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Leonel Mauricio Ayestas Lara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3474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6/6/2026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No se encontraba cubierto por el Fondo.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449540"/>
                  </a:ext>
                </a:extLst>
              </a:tr>
              <a:tr h="323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GT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900" b="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Astul</a:t>
                      </a: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Omar Soto Reaños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1378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24/6/2026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Ya había gozado del Beneficio en Vida, falta cobro del auxilio inmediato.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797500"/>
                  </a:ext>
                </a:extLst>
              </a:tr>
              <a:tr h="234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ES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s-HN" sz="900" b="0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900" b="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Carlos Jorge Martínez Arjona 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2754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27/6/2026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     -  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Pendiente el cobro de los beneficiarios.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742476"/>
                  </a:ext>
                </a:extLst>
              </a:tr>
              <a:tr h="234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s-ES" sz="90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ES" sz="90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s-ES" sz="100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HN" sz="1000" b="1" kern="1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TOTAL</a:t>
                      </a:r>
                      <a:endParaRPr lang="es-ES" sz="1000" b="1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764,049.98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1,575,000.00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es-ES" sz="900" kern="1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934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7779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9F5225-D951-7265-47E1-519A24EBE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615467"/>
            <a:ext cx="7344816" cy="797309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s-ES" sz="36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BENEFICIOS EN VIDA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560969E-7C87-3B18-3702-DAAF23198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251666"/>
              </p:ext>
            </p:extLst>
          </p:nvPr>
        </p:nvGraphicFramePr>
        <p:xfrm>
          <a:off x="899592" y="2276872"/>
          <a:ext cx="7344816" cy="1872208"/>
        </p:xfrm>
        <a:graphic>
          <a:graphicData uri="http://schemas.openxmlformats.org/drawingml/2006/table">
            <a:tbl>
              <a:tblPr firstRow="1" lastRow="1" bandRow="1" bandCol="1">
                <a:tableStyleId>{69012ECD-51FC-41F1-AA8D-1B2483CD663E}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3104126070"/>
                    </a:ext>
                  </a:extLst>
                </a:gridCol>
                <a:gridCol w="2286378">
                  <a:extLst>
                    <a:ext uri="{9D8B030D-6E8A-4147-A177-3AD203B41FA5}">
                      <a16:colId xmlns:a16="http://schemas.microsoft.com/office/drawing/2014/main" val="1074506451"/>
                    </a:ext>
                  </a:extLst>
                </a:gridCol>
                <a:gridCol w="2178118">
                  <a:extLst>
                    <a:ext uri="{9D8B030D-6E8A-4147-A177-3AD203B41FA5}">
                      <a16:colId xmlns:a16="http://schemas.microsoft.com/office/drawing/2014/main" val="3212908694"/>
                    </a:ext>
                  </a:extLst>
                </a:gridCol>
              </a:tblGrid>
              <a:tr h="468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GT" sz="18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CONCEPTO</a:t>
                      </a:r>
                      <a:endParaRPr lang="es-ES" sz="18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s-H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024-2025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2025-2026</a:t>
                      </a:r>
                      <a:endParaRPr lang="es-HN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086640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PENSIÓN EN VIDA</a:t>
                      </a:r>
                      <a:endParaRPr lang="es-ES" sz="2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kumimoji="0" lang="es-ES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17,390,000.00</a:t>
                      </a:r>
                      <a:endParaRPr lang="es-ES" sz="2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L    12,116,328.45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617725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PENSIÓN POR INVALIDEZ </a:t>
                      </a:r>
                      <a:endParaRPr lang="es-ES" sz="2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s-GT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        180,000.00</a:t>
                      </a:r>
                      <a:endParaRPr lang="es-ES" sz="14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L          194,860.00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7274603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lvl="1" algn="ctr">
                        <a:lnSpc>
                          <a:spcPct val="107000"/>
                        </a:lnSpc>
                      </a:pPr>
                      <a:r>
                        <a:rPr lang="es-GT" sz="18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TOTAL</a:t>
                      </a:r>
                      <a:endParaRPr lang="es-ES" sz="14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s-GT" sz="18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  17,570,000.00</a:t>
                      </a:r>
                      <a:endParaRPr lang="es-ES" sz="14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L  12,311,188.45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175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5463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76864" cy="990600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s-HN" sz="36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Préstamos y Convenios de Pago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666AF10-D68F-0855-A107-96F03269550C}"/>
              </a:ext>
            </a:extLst>
          </p:cNvPr>
          <p:cNvSpPr txBox="1"/>
          <p:nvPr/>
        </p:nvSpPr>
        <p:spPr>
          <a:xfrm>
            <a:off x="683568" y="1556792"/>
            <a:ext cx="7776864" cy="455509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PRÉSTAMOS PERSONALES</a:t>
            </a:r>
            <a:endParaRPr lang="es-E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Se aprobaron 35 solicitudes de Préstamo Garantizado por un monto total de L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2,054,000.00</a:t>
            </a:r>
            <a:r>
              <a:rPr lang="es-E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al final del período de julio 2025 a junio 2026, se han cancelado en concepto de cuotas, un monto de L </a:t>
            </a:r>
            <a:r>
              <a:rPr lang="es-E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470,220.15</a:t>
            </a:r>
            <a:r>
              <a:rPr lang="es-E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representando en términos porcentuales una recuperación en pago de cuotas equivalente al </a:t>
            </a:r>
            <a:r>
              <a:rPr lang="es-E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23</a:t>
            </a:r>
            <a:r>
              <a:rPr lang="es-E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%.</a:t>
            </a:r>
          </a:p>
          <a:p>
            <a:pPr algn="just"/>
            <a:endParaRPr lang="es-ES" sz="16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-E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CONVENIOS DE PAGO PARA CUBRIR CUOTAS EN MORA</a:t>
            </a:r>
            <a:endParaRPr lang="es-ES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En el período de julio 2025 a junio 2026, se aprobó la suscripción de Convenios de pago a 413 colegiados de los cuales se recaudó una prima por L 2,649,895.56, el monto que se financió fue por un total de L </a:t>
            </a:r>
            <a:r>
              <a:rPr lang="es-E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14,522,336.30</a:t>
            </a:r>
            <a:r>
              <a:rPr lang="es-E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para cubrir cuotas en mora. Por su naturaleza, esta operación no representa salidas de efectivo.</a:t>
            </a:r>
          </a:p>
          <a:p>
            <a:pPr algn="just"/>
            <a:endParaRPr lang="es-E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Al final del período se cancelo un monto de L 613,206.42 representando en términos porcentuales un ingreso equivalente al </a:t>
            </a:r>
            <a:r>
              <a:rPr lang="es-E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4.76</a:t>
            </a:r>
            <a:r>
              <a:rPr lang="es-E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%.</a:t>
            </a:r>
          </a:p>
        </p:txBody>
      </p:sp>
    </p:spTree>
    <p:extLst>
      <p:ext uri="{BB962C8B-B14F-4D97-AF65-F5344CB8AC3E}">
        <p14:creationId xmlns:p14="http://schemas.microsoft.com/office/powerpoint/2010/main" val="3449028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 txBox="1">
            <a:spLocks/>
          </p:cNvSpPr>
          <p:nvPr/>
        </p:nvSpPr>
        <p:spPr>
          <a:xfrm>
            <a:off x="864607" y="494184"/>
            <a:ext cx="7379801" cy="120662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600" b="1" cap="all">
                <a:ln w="3175" cmpd="sng">
                  <a:noFill/>
                </a:ln>
                <a:solidFill>
                  <a:schemeClr val="accent4">
                    <a:lumMod val="75000"/>
                  </a:schemeClr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s-HN" dirty="0"/>
              <a:t>PLAN DE AYUDAS SOLIDARIAS INGENIEROS MAYOR DE 70 AÑOS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92F6119-6D6A-8F68-8136-0761DF685D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494737"/>
              </p:ext>
            </p:extLst>
          </p:nvPr>
        </p:nvGraphicFramePr>
        <p:xfrm>
          <a:off x="864607" y="1875377"/>
          <a:ext cx="2411249" cy="4073894"/>
        </p:xfrm>
        <a:graphic>
          <a:graphicData uri="http://schemas.openxmlformats.org/drawingml/2006/table">
            <a:tbl>
              <a:tblPr firstRow="1" bandRow="1" bandCol="1">
                <a:tableStyleId>{69012ECD-51FC-41F1-AA8D-1B2483CD663E}</a:tableStyleId>
              </a:tblPr>
              <a:tblGrid>
                <a:gridCol w="440711">
                  <a:extLst>
                    <a:ext uri="{9D8B030D-6E8A-4147-A177-3AD203B41FA5}">
                      <a16:colId xmlns:a16="http://schemas.microsoft.com/office/drawing/2014/main" val="3921952241"/>
                    </a:ext>
                  </a:extLst>
                </a:gridCol>
                <a:gridCol w="611547">
                  <a:extLst>
                    <a:ext uri="{9D8B030D-6E8A-4147-A177-3AD203B41FA5}">
                      <a16:colId xmlns:a16="http://schemas.microsoft.com/office/drawing/2014/main" val="451515658"/>
                    </a:ext>
                  </a:extLst>
                </a:gridCol>
                <a:gridCol w="1358991">
                  <a:extLst>
                    <a:ext uri="{9D8B030D-6E8A-4147-A177-3AD203B41FA5}">
                      <a16:colId xmlns:a16="http://schemas.microsoft.com/office/drawing/2014/main" val="1398184735"/>
                    </a:ext>
                  </a:extLst>
                </a:gridCol>
              </a:tblGrid>
              <a:tr h="3143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2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NO.</a:t>
                      </a:r>
                      <a:endParaRPr lang="es-ES" sz="12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2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CICH</a:t>
                      </a:r>
                      <a:endParaRPr lang="es-ES" sz="12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2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LEMPIRAS</a:t>
                      </a:r>
                      <a:endParaRPr lang="es-ES" sz="12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251447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441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24,505.17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117048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447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6,656.38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2076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450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32,372.56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006320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453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15,368.49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768715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475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8,509.35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688903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494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9,698.62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851987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512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4,774.12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124840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543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1,415.25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345140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577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2,618.54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58117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599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1,627.49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176078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816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14,220.30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613859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878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15,152.62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050625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908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34,701.15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29472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1085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200,000.00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678270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1878208E-D1F2-9049-79DF-9F9D6157B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370155"/>
              </p:ext>
            </p:extLst>
          </p:nvPr>
        </p:nvGraphicFramePr>
        <p:xfrm>
          <a:off x="3330371" y="1874843"/>
          <a:ext cx="2483257" cy="4074430"/>
        </p:xfrm>
        <a:graphic>
          <a:graphicData uri="http://schemas.openxmlformats.org/drawingml/2006/table">
            <a:tbl>
              <a:tblPr firstRow="1" bandRow="1" bandCol="1">
                <a:tableStyleId>{69012ECD-51FC-41F1-AA8D-1B2483CD663E}</a:tableStyleId>
              </a:tblPr>
              <a:tblGrid>
                <a:gridCol w="489851">
                  <a:extLst>
                    <a:ext uri="{9D8B030D-6E8A-4147-A177-3AD203B41FA5}">
                      <a16:colId xmlns:a16="http://schemas.microsoft.com/office/drawing/2014/main" val="3921952241"/>
                    </a:ext>
                  </a:extLst>
                </a:gridCol>
                <a:gridCol w="559831">
                  <a:extLst>
                    <a:ext uri="{9D8B030D-6E8A-4147-A177-3AD203B41FA5}">
                      <a16:colId xmlns:a16="http://schemas.microsoft.com/office/drawing/2014/main" val="451515658"/>
                    </a:ext>
                  </a:extLst>
                </a:gridCol>
                <a:gridCol w="1433575">
                  <a:extLst>
                    <a:ext uri="{9D8B030D-6E8A-4147-A177-3AD203B41FA5}">
                      <a16:colId xmlns:a16="http://schemas.microsoft.com/office/drawing/2014/main" val="1398184735"/>
                    </a:ext>
                  </a:extLst>
                </a:gridCol>
              </a:tblGrid>
              <a:tr h="3228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2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NO.</a:t>
                      </a:r>
                      <a:endParaRPr lang="es-ES" sz="12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2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CICH</a:t>
                      </a:r>
                      <a:endParaRPr lang="es-ES" sz="12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2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LEMPIRAS</a:t>
                      </a:r>
                      <a:endParaRPr lang="es-ES" sz="12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251447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1172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102,294.68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744840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1537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22,890.25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09045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1630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69,405.17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117048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b="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</a:t>
                      </a:r>
                      <a:endParaRPr lang="es-ES" sz="1200" b="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2137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15,347.42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2076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2211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27,304.00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006320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2415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196,648.64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768715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2137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11,964.77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688903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512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19,989.06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851987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480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20,925.41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124840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1537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22,367.55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345140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569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24,424.42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58117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816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7,165.80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176078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200" b="0" kern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27</a:t>
                      </a:r>
                      <a:endParaRPr lang="es-ES" sz="1200" b="0" kern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441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44,518.44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613859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b="0" kern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908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64,309.90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196816"/>
                  </a:ext>
                </a:extLst>
              </a:tr>
            </a:tbl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94076AEB-704C-B960-1D00-7905D1A665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760092"/>
              </p:ext>
            </p:extLst>
          </p:nvPr>
        </p:nvGraphicFramePr>
        <p:xfrm>
          <a:off x="5868144" y="1874843"/>
          <a:ext cx="2376263" cy="4074432"/>
        </p:xfrm>
        <a:graphic>
          <a:graphicData uri="http://schemas.openxmlformats.org/drawingml/2006/table">
            <a:tbl>
              <a:tblPr firstRow="1" bandRow="1" bandCol="1">
                <a:tableStyleId>{69012ECD-51FC-41F1-AA8D-1B2483CD663E}</a:tableStyleId>
              </a:tblPr>
              <a:tblGrid>
                <a:gridCol w="468746">
                  <a:extLst>
                    <a:ext uri="{9D8B030D-6E8A-4147-A177-3AD203B41FA5}">
                      <a16:colId xmlns:a16="http://schemas.microsoft.com/office/drawing/2014/main" val="3921952241"/>
                    </a:ext>
                  </a:extLst>
                </a:gridCol>
                <a:gridCol w="535709">
                  <a:extLst>
                    <a:ext uri="{9D8B030D-6E8A-4147-A177-3AD203B41FA5}">
                      <a16:colId xmlns:a16="http://schemas.microsoft.com/office/drawing/2014/main" val="451515658"/>
                    </a:ext>
                  </a:extLst>
                </a:gridCol>
                <a:gridCol w="1371808">
                  <a:extLst>
                    <a:ext uri="{9D8B030D-6E8A-4147-A177-3AD203B41FA5}">
                      <a16:colId xmlns:a16="http://schemas.microsoft.com/office/drawing/2014/main" val="1398184735"/>
                    </a:ext>
                  </a:extLst>
                </a:gridCol>
              </a:tblGrid>
              <a:tr h="3228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2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NO.</a:t>
                      </a:r>
                      <a:endParaRPr lang="es-ES" sz="12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2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CICH</a:t>
                      </a:r>
                      <a:endParaRPr lang="es-ES" sz="12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GT" sz="12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LEMPIRAS</a:t>
                      </a:r>
                      <a:endParaRPr lang="es-ES" sz="12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251447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b="0" kern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525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6,928.31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744840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HN" sz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1554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42,610.64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09045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314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34,534.40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117048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b="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HN" sz="1200" b="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200" b="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447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2,700.89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2076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1630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80,481.25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006320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878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13,579.60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768715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599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8,290.00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688903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453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29,195.53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851987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450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14,029.50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124840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1569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44,140.98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345140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1555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61,372.18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58117"/>
                  </a:ext>
                </a:extLst>
              </a:tr>
              <a:tr h="267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s-HN" sz="1200" u="non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ES" sz="1200" u="non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1290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3,892.80 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176078"/>
                  </a:ext>
                </a:extLst>
              </a:tr>
              <a:tr h="53593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b="1" kern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TOTAL</a:t>
                      </a: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200" b="1" kern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     1,362,931.63</a:t>
                      </a:r>
                      <a:endParaRPr lang="es-ES" sz="1200" b="1" kern="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050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1671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lla">
  <a:themeElements>
    <a:clrScheme name="Malla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alla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all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TM03457485[[fn=Malla]]</Template>
  <TotalTime>10453</TotalTime>
  <Words>1500</Words>
  <Application>Microsoft Office PowerPoint</Application>
  <PresentationFormat>Presentación en pantalla (4:3)</PresentationFormat>
  <Paragraphs>519</Paragraphs>
  <Slides>14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Century Gothic</vt:lpstr>
      <vt:lpstr>Malla</vt:lpstr>
      <vt:lpstr>PERIODO 2025  A 2026</vt:lpstr>
      <vt:lpstr>Consejo de Administración</vt:lpstr>
      <vt:lpstr>Solicitudes Atendidas</vt:lpstr>
      <vt:lpstr>BENEFICIOS OTORGADOS </vt:lpstr>
      <vt:lpstr>SEGURO DE VIDA Y AUXILIO INMEDIATO</vt:lpstr>
      <vt:lpstr>SEGURO DE VIDA Y AUXILIO INMEDIATO</vt:lpstr>
      <vt:lpstr>BENEFICIOS EN VIDA</vt:lpstr>
      <vt:lpstr>Préstamos y Convenios de Pago</vt:lpstr>
      <vt:lpstr>Presentación de PowerPoint</vt:lpstr>
      <vt:lpstr>Presentación de PowerPoint</vt:lpstr>
      <vt:lpstr>INGRESOS Y EGRESOS</vt:lpstr>
      <vt:lpstr>   Edificio de Apartamentos Popol-Nah</vt:lpstr>
      <vt:lpstr>CRECIMIENTO EN LAS INVERSIONES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TrabajoVaio</dc:creator>
  <cp:lastModifiedBy>DELL</cp:lastModifiedBy>
  <cp:revision>273</cp:revision>
  <cp:lastPrinted>2026-07-24T15:47:35Z</cp:lastPrinted>
  <dcterms:created xsi:type="dcterms:W3CDTF">2015-01-28T07:30:01Z</dcterms:created>
  <dcterms:modified xsi:type="dcterms:W3CDTF">2026-07-24T17:33:48Z</dcterms:modified>
</cp:coreProperties>
</file>